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4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</p:sldIdLst>
  <p:sldSz cy="8229600" cx="14630400"/>
  <p:notesSz cx="8229600" cy="14630400"/>
  <p:embeddedFontLst>
    <p:embeddedFont>
      <p:font typeface="Marcellus"/>
      <p:regular r:id="rId10"/>
    </p:embeddedFont>
    <p:embeddedFont>
      <p:font typeface="Montserrat"/>
      <p:regular r:id="rId11"/>
      <p:bold r:id="rId12"/>
      <p:italic r:id="rId13"/>
      <p:boldItalic r:id="rId1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font" Target="fonts/Montserrat-regular.fntdata"/><Relationship Id="rId10" Type="http://schemas.openxmlformats.org/officeDocument/2006/relationships/font" Target="fonts/Marcellus-regular.fntdata"/><Relationship Id="rId13" Type="http://schemas.openxmlformats.org/officeDocument/2006/relationships/font" Target="fonts/Montserrat-italic.fntdata"/><Relationship Id="rId12" Type="http://schemas.openxmlformats.org/officeDocument/2006/relationships/font" Target="fonts/Montserrat-bold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4" Type="http://schemas.openxmlformats.org/officeDocument/2006/relationships/font" Target="fonts/Montserrat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/>
              <a:t>‹#›</a:t>
            </a:fld>
            <a:endParaRPr b="0" i="0" sz="1200" u="none" cap="none" strike="noStrike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" name="Google Shape;28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" name="Google Shape;29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" name="Google Shape;36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" name="Google Shape;46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" name="Google Shape;62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4" name="Google Shape;94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 master">
  <p:cSld name="Slide 1 master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 master">
  <p:cSld name="Slide 2 mast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" name="Google Shape;15;p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master">
  <p:cSld name="Slide 3 mast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" name="Google Shape;18;p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4 master">
  <p:cSld name="Slide 4 mast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5 master">
  <p:cSld name="Slide 5 mast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6.png"/><Relationship Id="rId5" Type="http://schemas.openxmlformats.org/officeDocument/2006/relationships/image" Target="../media/image1.png"/><Relationship Id="rId6" Type="http://schemas.openxmlformats.org/officeDocument/2006/relationships/image" Target="../media/image4.png"/><Relationship Id="rId7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1" name="Google Shape;31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76072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8"/>
          <p:cNvSpPr/>
          <p:nvPr/>
        </p:nvSpPr>
        <p:spPr>
          <a:xfrm>
            <a:off x="6280190" y="2802136"/>
            <a:ext cx="7556421" cy="16954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2418"/>
              </a:buClr>
              <a:buSzPts val="5100"/>
              <a:buFont typeface="Marcellus"/>
              <a:buNone/>
            </a:pPr>
            <a:r>
              <a:rPr b="0" i="0" lang="en-US" sz="5100" u="none" cap="none" strike="noStrike">
                <a:solidFill>
                  <a:srgbClr val="532418"/>
                </a:solidFill>
                <a:latin typeface="Marcellus"/>
                <a:ea typeface="Marcellus"/>
                <a:cs typeface="Marcellus"/>
                <a:sym typeface="Marcellus"/>
              </a:rPr>
              <a:t>Introduction to Logistic Regression</a:t>
            </a:r>
            <a:endParaRPr b="0" i="0" sz="5100" u="none" cap="none" strike="noStrike"/>
          </a:p>
        </p:txBody>
      </p:sp>
      <p:sp>
        <p:nvSpPr>
          <p:cNvPr id="33" name="Google Shape;33;p8"/>
          <p:cNvSpPr/>
          <p:nvPr/>
        </p:nvSpPr>
        <p:spPr>
          <a:xfrm>
            <a:off x="6280190" y="4837748"/>
            <a:ext cx="7556421" cy="5895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1428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750"/>
              <a:buFont typeface="Montserrat"/>
              <a:buNone/>
            </a:pPr>
            <a:r>
              <a:rPr b="0" i="0" lang="en-US" sz="175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A simple yet powerful model for binary classification that predicts probabilities and makes clear, interpretable decisions.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793790" y="907971"/>
            <a:ext cx="6540818" cy="6781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9268"/>
              </a:lnSpc>
              <a:spcBef>
                <a:spcPts val="0"/>
              </a:spcBef>
              <a:spcAft>
                <a:spcPts val="0"/>
              </a:spcAft>
              <a:buClr>
                <a:srgbClr val="532418"/>
              </a:buClr>
              <a:buSzPts val="4100"/>
              <a:buFont typeface="Marcellus"/>
              <a:buNone/>
            </a:pPr>
            <a:r>
              <a:rPr b="0" i="0" lang="en-US" sz="4100" u="none" cap="none" strike="noStrike">
                <a:solidFill>
                  <a:srgbClr val="532418"/>
                </a:solidFill>
                <a:latin typeface="Marcellus"/>
                <a:ea typeface="Marcellus"/>
                <a:cs typeface="Marcellus"/>
                <a:sym typeface="Marcellus"/>
              </a:rPr>
              <a:t>What Is Logistic Regression?</a:t>
            </a:r>
            <a:endParaRPr b="0" i="0" sz="4100" u="none" cap="none" strike="noStrike"/>
          </a:p>
        </p:txBody>
      </p:sp>
      <p:sp>
        <p:nvSpPr>
          <p:cNvPr id="40" name="Google Shape;40;p9"/>
          <p:cNvSpPr/>
          <p:nvPr/>
        </p:nvSpPr>
        <p:spPr>
          <a:xfrm>
            <a:off x="793790" y="2130385"/>
            <a:ext cx="7604284" cy="11791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1428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750"/>
              <a:buFont typeface="Montserrat"/>
              <a:buNone/>
            </a:pPr>
            <a:r>
              <a:rPr b="0" i="0" lang="en-US" sz="175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Logistic regression is a foundational algorithm for </a:t>
            </a:r>
            <a:r>
              <a:rPr b="1" i="0" lang="en-US" sz="175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binary classification</a:t>
            </a:r>
            <a:r>
              <a:rPr b="0" i="0" lang="en-US" sz="175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 tasks. Unlike linear regression, which predicts continuous values, logistic regression predicts the </a:t>
            </a:r>
            <a:r>
              <a:rPr b="0" i="0" lang="en-US" sz="1750" u="none" cap="none" strike="noStrike">
                <a:solidFill>
                  <a:srgbClr val="FF954F"/>
                </a:solidFill>
                <a:latin typeface="Montserrat"/>
                <a:ea typeface="Montserrat"/>
                <a:cs typeface="Montserrat"/>
                <a:sym typeface="Montserrat"/>
              </a:rPr>
              <a:t>probability</a:t>
            </a:r>
            <a:r>
              <a:rPr b="0" i="0" lang="en-US" sz="175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 that something belongs to one of two classes.</a:t>
            </a:r>
            <a:endParaRPr b="0" i="0" sz="1750" u="none" cap="none" strike="noStrike"/>
          </a:p>
        </p:txBody>
      </p:sp>
      <p:sp>
        <p:nvSpPr>
          <p:cNvPr id="41" name="Google Shape;41;p9"/>
          <p:cNvSpPr/>
          <p:nvPr/>
        </p:nvSpPr>
        <p:spPr>
          <a:xfrm>
            <a:off x="793790" y="3808266"/>
            <a:ext cx="7604400" cy="58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1428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750"/>
              <a:buFont typeface="Montserrat"/>
              <a:buNone/>
            </a:pPr>
            <a:r>
              <a:rPr b="0" i="0" lang="en-US" sz="175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It transforms these probabilities into clean 0 or 1 predictions, making it perfect for yes/no, pass/fail, or true/false scenarios.</a:t>
            </a:r>
            <a:endParaRPr b="0" i="0" sz="1750" u="none" cap="none" strike="noStrike"/>
          </a:p>
        </p:txBody>
      </p:sp>
      <p:sp>
        <p:nvSpPr>
          <p:cNvPr id="42" name="Google Shape;42;p9"/>
          <p:cNvSpPr/>
          <p:nvPr/>
        </p:nvSpPr>
        <p:spPr>
          <a:xfrm>
            <a:off x="793790" y="4896549"/>
            <a:ext cx="7604400" cy="8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1428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750"/>
              <a:buFont typeface="Montserrat"/>
              <a:buNone/>
            </a:pPr>
            <a:r>
              <a:rPr b="0" i="0" lang="en-US" sz="175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Why is it so popular? Because it's </a:t>
            </a:r>
            <a:r>
              <a:rPr b="1" i="0" lang="en-US" sz="175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stable, fast, and highly interpretable</a:t>
            </a:r>
            <a:r>
              <a:rPr b="0" i="0" lang="en-US" sz="175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 — you can explain exactly why a prediction was made.</a:t>
            </a:r>
            <a:endParaRPr b="0" i="0" sz="1750" u="none" cap="none" strike="noStrike"/>
          </a:p>
        </p:txBody>
      </p:sp>
      <p:pic>
        <p:nvPicPr>
          <p:cNvPr descr="preencoded.png" id="43" name="Google Shape;43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959096" y="2181463"/>
            <a:ext cx="4885015" cy="48850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/>
          <p:nvPr/>
        </p:nvSpPr>
        <p:spPr>
          <a:xfrm>
            <a:off x="793790" y="826056"/>
            <a:ext cx="10387965" cy="6781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9268"/>
              </a:lnSpc>
              <a:spcBef>
                <a:spcPts val="0"/>
              </a:spcBef>
              <a:spcAft>
                <a:spcPts val="0"/>
              </a:spcAft>
              <a:buClr>
                <a:srgbClr val="532418"/>
              </a:buClr>
              <a:buSzPts val="4100"/>
              <a:buFont typeface="Marcellus"/>
              <a:buNone/>
            </a:pPr>
            <a:r>
              <a:rPr b="0" i="0" lang="en-US" sz="4100" u="none" cap="none" strike="noStrike">
                <a:solidFill>
                  <a:srgbClr val="532418"/>
                </a:solidFill>
                <a:latin typeface="Marcellus"/>
                <a:ea typeface="Marcellus"/>
                <a:cs typeface="Marcellus"/>
                <a:sym typeface="Marcellus"/>
              </a:rPr>
              <a:t>Why Linear Regression Fails for Classification</a:t>
            </a:r>
            <a:endParaRPr b="0" i="0" sz="4100" u="none" cap="none" strike="noStrike"/>
          </a:p>
        </p:txBody>
      </p:sp>
      <p:sp>
        <p:nvSpPr>
          <p:cNvPr id="50" name="Google Shape;50;p10"/>
          <p:cNvSpPr/>
          <p:nvPr/>
        </p:nvSpPr>
        <p:spPr>
          <a:xfrm>
            <a:off x="793790" y="1844397"/>
            <a:ext cx="30480" cy="5559147"/>
          </a:xfrm>
          <a:prstGeom prst="roundRect">
            <a:avLst>
              <a:gd fmla="val 312558" name="adj"/>
            </a:avLst>
          </a:prstGeom>
          <a:solidFill>
            <a:srgbClr val="FFE0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10"/>
          <p:cNvSpPr/>
          <p:nvPr/>
        </p:nvSpPr>
        <p:spPr>
          <a:xfrm>
            <a:off x="824270" y="1844397"/>
            <a:ext cx="13042821" cy="1648897"/>
          </a:xfrm>
          <a:prstGeom prst="rect">
            <a:avLst/>
          </a:prstGeom>
          <a:solidFill>
            <a:srgbClr val="FFFFF4"/>
          </a:solidFill>
          <a:ln cap="flat" cmpd="sng" w="22850">
            <a:solidFill>
              <a:srgbClr val="FFE0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10"/>
          <p:cNvSpPr/>
          <p:nvPr/>
        </p:nvSpPr>
        <p:spPr>
          <a:xfrm>
            <a:off x="1051084" y="2094071"/>
            <a:ext cx="3260646" cy="4238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9411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2550"/>
              <a:buFont typeface="Marcellus"/>
              <a:buNone/>
            </a:pPr>
            <a:r>
              <a:rPr b="0" i="0" lang="en-US" sz="2550" u="none" cap="none" strike="noStrike">
                <a:solidFill>
                  <a:srgbClr val="67534F"/>
                </a:solidFill>
                <a:latin typeface="Marcellus"/>
                <a:ea typeface="Marcellus"/>
                <a:cs typeface="Marcellus"/>
                <a:sym typeface="Marcellus"/>
              </a:rPr>
              <a:t>The Problem</a:t>
            </a:r>
            <a:endParaRPr b="0" i="0" sz="2550" u="none" cap="none" strike="noStrike"/>
          </a:p>
        </p:txBody>
      </p:sp>
      <p:sp>
        <p:nvSpPr>
          <p:cNvPr id="53" name="Google Shape;53;p10"/>
          <p:cNvSpPr/>
          <p:nvPr/>
        </p:nvSpPr>
        <p:spPr>
          <a:xfrm>
            <a:off x="1051084" y="2654022"/>
            <a:ext cx="12566333" cy="5895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1428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750"/>
              <a:buFont typeface="Montserrat"/>
              <a:buNone/>
            </a:pPr>
            <a:r>
              <a:rPr b="0" i="0" lang="en-US" sz="175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Linear regression can output </a:t>
            </a:r>
            <a:r>
              <a:rPr b="1" i="0" lang="en-US" sz="175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impossible probability values</a:t>
            </a:r>
            <a:r>
              <a:rPr b="0" i="0" lang="en-US" sz="175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 like 1.3 or -0.5. Probabilities must stay between 0 and 1.</a:t>
            </a:r>
            <a:endParaRPr b="0" i="0" sz="1750" u="none" cap="none" strike="noStrike"/>
          </a:p>
        </p:txBody>
      </p:sp>
      <p:sp>
        <p:nvSpPr>
          <p:cNvPr id="54" name="Google Shape;54;p10"/>
          <p:cNvSpPr/>
          <p:nvPr/>
        </p:nvSpPr>
        <p:spPr>
          <a:xfrm>
            <a:off x="824270" y="3946922"/>
            <a:ext cx="13042821" cy="1354098"/>
          </a:xfrm>
          <a:prstGeom prst="rect">
            <a:avLst/>
          </a:prstGeom>
          <a:solidFill>
            <a:srgbClr val="FFFFF4"/>
          </a:solidFill>
          <a:ln cap="flat" cmpd="sng" w="22850">
            <a:solidFill>
              <a:srgbClr val="FFE0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0"/>
          <p:cNvSpPr/>
          <p:nvPr/>
        </p:nvSpPr>
        <p:spPr>
          <a:xfrm>
            <a:off x="1051084" y="4196596"/>
            <a:ext cx="3260646" cy="4238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9411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2550"/>
              <a:buFont typeface="Marcellus"/>
              <a:buNone/>
            </a:pPr>
            <a:r>
              <a:rPr b="0" i="0" lang="en-US" sz="2550" u="none" cap="none" strike="noStrike">
                <a:solidFill>
                  <a:srgbClr val="67534F"/>
                </a:solidFill>
                <a:latin typeface="Marcellus"/>
                <a:ea typeface="Marcellus"/>
                <a:cs typeface="Marcellus"/>
                <a:sym typeface="Marcellus"/>
              </a:rPr>
              <a:t>The Solution</a:t>
            </a:r>
            <a:endParaRPr b="0" i="0" sz="2550" u="none" cap="none" strike="noStrike"/>
          </a:p>
        </p:txBody>
      </p:sp>
      <p:sp>
        <p:nvSpPr>
          <p:cNvPr id="56" name="Google Shape;56;p10"/>
          <p:cNvSpPr/>
          <p:nvPr/>
        </p:nvSpPr>
        <p:spPr>
          <a:xfrm>
            <a:off x="1051084" y="4756547"/>
            <a:ext cx="12566333" cy="2947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1428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750"/>
              <a:buFont typeface="Montserrat"/>
              <a:buNone/>
            </a:pPr>
            <a:r>
              <a:rPr b="0" i="0" lang="en-US" sz="175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Logistic regression uses the </a:t>
            </a:r>
            <a:r>
              <a:rPr b="0" i="0" lang="en-US" sz="1750" u="none" cap="none" strike="noStrike">
                <a:solidFill>
                  <a:srgbClr val="FF954F"/>
                </a:solidFill>
                <a:latin typeface="Montserrat"/>
                <a:ea typeface="Montserrat"/>
                <a:cs typeface="Montserrat"/>
                <a:sym typeface="Montserrat"/>
              </a:rPr>
              <a:t>sigmoid function</a:t>
            </a:r>
            <a:r>
              <a:rPr b="0" i="0" lang="en-US" sz="175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 to squeeze all outputs into the valid range of 0 to 1.</a:t>
            </a:r>
            <a:endParaRPr b="0" i="0" sz="1750" u="none" cap="none" strike="noStrike"/>
          </a:p>
        </p:txBody>
      </p:sp>
      <p:sp>
        <p:nvSpPr>
          <p:cNvPr id="57" name="Google Shape;57;p10"/>
          <p:cNvSpPr/>
          <p:nvPr/>
        </p:nvSpPr>
        <p:spPr>
          <a:xfrm>
            <a:off x="824270" y="5754648"/>
            <a:ext cx="13042821" cy="1648897"/>
          </a:xfrm>
          <a:prstGeom prst="rect">
            <a:avLst/>
          </a:prstGeom>
          <a:solidFill>
            <a:srgbClr val="FFFFF4"/>
          </a:solidFill>
          <a:ln cap="flat" cmpd="sng" w="22850">
            <a:solidFill>
              <a:srgbClr val="FFE0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10"/>
          <p:cNvSpPr/>
          <p:nvPr/>
        </p:nvSpPr>
        <p:spPr>
          <a:xfrm>
            <a:off x="1051084" y="6004322"/>
            <a:ext cx="3260646" cy="4238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9411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2550"/>
              <a:buFont typeface="Marcellus"/>
              <a:buNone/>
            </a:pPr>
            <a:r>
              <a:rPr b="0" i="0" lang="en-US" sz="2550" u="none" cap="none" strike="noStrike">
                <a:solidFill>
                  <a:srgbClr val="67534F"/>
                </a:solidFill>
                <a:latin typeface="Marcellus"/>
                <a:ea typeface="Marcellus"/>
                <a:cs typeface="Marcellus"/>
                <a:sym typeface="Marcellus"/>
              </a:rPr>
              <a:t>The Result</a:t>
            </a:r>
            <a:endParaRPr b="0" i="0" sz="2550" u="none" cap="none" strike="noStrike"/>
          </a:p>
        </p:txBody>
      </p:sp>
      <p:sp>
        <p:nvSpPr>
          <p:cNvPr id="59" name="Google Shape;59;p10"/>
          <p:cNvSpPr/>
          <p:nvPr/>
        </p:nvSpPr>
        <p:spPr>
          <a:xfrm>
            <a:off x="1051084" y="6564273"/>
            <a:ext cx="12566333" cy="5895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1428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750"/>
              <a:buFont typeface="Montserrat"/>
              <a:buNone/>
            </a:pPr>
            <a:r>
              <a:rPr b="0" i="0" lang="en-US" sz="175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Clean, predictable probabilities that make sense for classification tasks. No unexpected values, just reliable predictions.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1"/>
          <p:cNvSpPr/>
          <p:nvPr/>
        </p:nvSpPr>
        <p:spPr>
          <a:xfrm>
            <a:off x="793790" y="751761"/>
            <a:ext cx="7415927" cy="6781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9268"/>
              </a:lnSpc>
              <a:spcBef>
                <a:spcPts val="0"/>
              </a:spcBef>
              <a:spcAft>
                <a:spcPts val="0"/>
              </a:spcAft>
              <a:buClr>
                <a:srgbClr val="532418"/>
              </a:buClr>
              <a:buSzPts val="4100"/>
              <a:buFont typeface="Marcellus"/>
              <a:buNone/>
            </a:pPr>
            <a:r>
              <a:rPr b="0" i="0" lang="en-US" sz="4100" u="none" cap="none" strike="noStrike">
                <a:solidFill>
                  <a:srgbClr val="532418"/>
                </a:solidFill>
                <a:latin typeface="Marcellus"/>
                <a:ea typeface="Marcellus"/>
                <a:cs typeface="Marcellus"/>
                <a:sym typeface="Marcellus"/>
              </a:rPr>
              <a:t>The Logistic Regression Pipeline</a:t>
            </a:r>
            <a:endParaRPr b="0" i="0" sz="4100" u="none" cap="none" strike="noStrike"/>
          </a:p>
        </p:txBody>
      </p:sp>
      <p:sp>
        <p:nvSpPr>
          <p:cNvPr id="66" name="Google Shape;66;p11"/>
          <p:cNvSpPr/>
          <p:nvPr/>
        </p:nvSpPr>
        <p:spPr>
          <a:xfrm>
            <a:off x="793790" y="1883569"/>
            <a:ext cx="13042821" cy="2947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1428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750"/>
              <a:buFont typeface="Montserrat"/>
              <a:buNone/>
            </a:pPr>
            <a:r>
              <a:rPr b="0" i="0" lang="en-US" sz="175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Here's how logistic regression transforms raw features into class predictions:</a:t>
            </a:r>
            <a:endParaRPr b="0" i="0" sz="1750" u="none" cap="none" strike="noStrike"/>
          </a:p>
        </p:txBody>
      </p:sp>
      <p:sp>
        <p:nvSpPr>
          <p:cNvPr id="67" name="Google Shape;67;p11"/>
          <p:cNvSpPr/>
          <p:nvPr/>
        </p:nvSpPr>
        <p:spPr>
          <a:xfrm>
            <a:off x="793790" y="2433518"/>
            <a:ext cx="4196358" cy="2261354"/>
          </a:xfrm>
          <a:prstGeom prst="roundRect">
            <a:avLst>
              <a:gd fmla="val 4213" name="adj"/>
            </a:avLst>
          </a:prstGeom>
          <a:solidFill>
            <a:srgbClr val="FFFFF4"/>
          </a:solidFill>
          <a:ln cap="flat" cmpd="sng" w="22850">
            <a:solidFill>
              <a:srgbClr val="FFE0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11"/>
          <p:cNvSpPr/>
          <p:nvPr/>
        </p:nvSpPr>
        <p:spPr>
          <a:xfrm>
            <a:off x="1043464" y="2683192"/>
            <a:ext cx="680442" cy="680442"/>
          </a:xfrm>
          <a:prstGeom prst="roundRect">
            <a:avLst>
              <a:gd fmla="val 13436980" name="adj"/>
            </a:avLst>
          </a:prstGeom>
          <a:solidFill>
            <a:srgbClr val="FF95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69" name="Google Shape;69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30630" y="2870359"/>
            <a:ext cx="306110" cy="30611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1"/>
          <p:cNvSpPr/>
          <p:nvPr/>
        </p:nvSpPr>
        <p:spPr>
          <a:xfrm>
            <a:off x="1043464" y="3590449"/>
            <a:ext cx="3260646" cy="4238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9411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2550"/>
              <a:buFont typeface="Marcellus"/>
              <a:buNone/>
            </a:pPr>
            <a:r>
              <a:rPr b="0" i="0" lang="en-US" sz="2550" u="none" cap="none" strike="noStrike">
                <a:solidFill>
                  <a:srgbClr val="67534F"/>
                </a:solidFill>
                <a:latin typeface="Marcellus"/>
                <a:ea typeface="Marcellus"/>
                <a:cs typeface="Marcellus"/>
                <a:sym typeface="Marcellus"/>
              </a:rPr>
              <a:t>Input Features</a:t>
            </a:r>
            <a:endParaRPr b="0" i="0" sz="2550" u="none" cap="none" strike="noStrike"/>
          </a:p>
        </p:txBody>
      </p:sp>
      <p:sp>
        <p:nvSpPr>
          <p:cNvPr id="71" name="Google Shape;71;p11"/>
          <p:cNvSpPr/>
          <p:nvPr/>
        </p:nvSpPr>
        <p:spPr>
          <a:xfrm>
            <a:off x="1043464" y="4150400"/>
            <a:ext cx="3697010" cy="2947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1428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750"/>
              <a:buFont typeface="Montserrat"/>
              <a:buNone/>
            </a:pPr>
            <a:r>
              <a:rPr b="0" i="0" lang="en-US" sz="175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x₁, x₂, ..., xₙ</a:t>
            </a:r>
            <a:endParaRPr b="0" i="0" sz="1750" u="none" cap="none" strike="noStrike"/>
          </a:p>
        </p:txBody>
      </p:sp>
      <p:sp>
        <p:nvSpPr>
          <p:cNvPr id="72" name="Google Shape;72;p11"/>
          <p:cNvSpPr/>
          <p:nvPr/>
        </p:nvSpPr>
        <p:spPr>
          <a:xfrm>
            <a:off x="5216962" y="2433518"/>
            <a:ext cx="4196358" cy="2261354"/>
          </a:xfrm>
          <a:prstGeom prst="roundRect">
            <a:avLst>
              <a:gd fmla="val 4213" name="adj"/>
            </a:avLst>
          </a:prstGeom>
          <a:solidFill>
            <a:srgbClr val="FFFFF4"/>
          </a:solidFill>
          <a:ln cap="flat" cmpd="sng" w="22850">
            <a:solidFill>
              <a:srgbClr val="FFE0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11"/>
          <p:cNvSpPr/>
          <p:nvPr/>
        </p:nvSpPr>
        <p:spPr>
          <a:xfrm>
            <a:off x="5466636" y="2683192"/>
            <a:ext cx="680442" cy="680442"/>
          </a:xfrm>
          <a:prstGeom prst="roundRect">
            <a:avLst>
              <a:gd fmla="val 13436980" name="adj"/>
            </a:avLst>
          </a:prstGeom>
          <a:solidFill>
            <a:srgbClr val="FF95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74" name="Google Shape;74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53802" y="2870359"/>
            <a:ext cx="306110" cy="30611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1"/>
          <p:cNvSpPr/>
          <p:nvPr/>
        </p:nvSpPr>
        <p:spPr>
          <a:xfrm>
            <a:off x="5466636" y="3590449"/>
            <a:ext cx="3260646" cy="4238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9411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2550"/>
              <a:buFont typeface="Marcellus"/>
              <a:buNone/>
            </a:pPr>
            <a:r>
              <a:rPr b="0" i="0" lang="en-US" sz="2550" u="none" cap="none" strike="noStrike">
                <a:solidFill>
                  <a:srgbClr val="67534F"/>
                </a:solidFill>
                <a:latin typeface="Marcellus"/>
                <a:ea typeface="Marcellus"/>
                <a:cs typeface="Marcellus"/>
                <a:sym typeface="Marcellus"/>
              </a:rPr>
              <a:t>Linear Combination</a:t>
            </a:r>
            <a:endParaRPr b="0" i="0" sz="2550" u="none" cap="none" strike="noStrike"/>
          </a:p>
        </p:txBody>
      </p:sp>
      <p:sp>
        <p:nvSpPr>
          <p:cNvPr id="76" name="Google Shape;76;p11"/>
          <p:cNvSpPr/>
          <p:nvPr/>
        </p:nvSpPr>
        <p:spPr>
          <a:xfrm>
            <a:off x="5466636" y="4150400"/>
            <a:ext cx="3697010" cy="2947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1428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750"/>
              <a:buFont typeface="Montserrat"/>
              <a:buNone/>
            </a:pPr>
            <a:r>
              <a:rPr b="0" i="0" lang="en-US" sz="175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z = w·x + b</a:t>
            </a:r>
            <a:endParaRPr b="0" i="0" sz="1750" u="none" cap="none" strike="noStrike"/>
          </a:p>
        </p:txBody>
      </p:sp>
      <p:sp>
        <p:nvSpPr>
          <p:cNvPr id="77" name="Google Shape;77;p11"/>
          <p:cNvSpPr/>
          <p:nvPr/>
        </p:nvSpPr>
        <p:spPr>
          <a:xfrm>
            <a:off x="9640133" y="2433518"/>
            <a:ext cx="4196358" cy="2261354"/>
          </a:xfrm>
          <a:prstGeom prst="roundRect">
            <a:avLst>
              <a:gd fmla="val 4213" name="adj"/>
            </a:avLst>
          </a:prstGeom>
          <a:solidFill>
            <a:srgbClr val="FFFFF4"/>
          </a:solidFill>
          <a:ln cap="flat" cmpd="sng" w="22850">
            <a:solidFill>
              <a:srgbClr val="FFE0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11"/>
          <p:cNvSpPr/>
          <p:nvPr/>
        </p:nvSpPr>
        <p:spPr>
          <a:xfrm>
            <a:off x="9889808" y="2683192"/>
            <a:ext cx="680442" cy="680442"/>
          </a:xfrm>
          <a:prstGeom prst="roundRect">
            <a:avLst>
              <a:gd fmla="val 13436980" name="adj"/>
            </a:avLst>
          </a:prstGeom>
          <a:solidFill>
            <a:srgbClr val="FF95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79" name="Google Shape;79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076974" y="2870359"/>
            <a:ext cx="306110" cy="30611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1"/>
          <p:cNvSpPr/>
          <p:nvPr/>
        </p:nvSpPr>
        <p:spPr>
          <a:xfrm>
            <a:off x="9889808" y="3590449"/>
            <a:ext cx="3260646" cy="4238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9411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2550"/>
              <a:buFont typeface="Marcellus"/>
              <a:buNone/>
            </a:pPr>
            <a:r>
              <a:rPr b="0" i="0" lang="en-US" sz="2550" u="none" cap="none" strike="noStrike">
                <a:solidFill>
                  <a:srgbClr val="67534F"/>
                </a:solidFill>
                <a:latin typeface="Marcellus"/>
                <a:ea typeface="Marcellus"/>
                <a:cs typeface="Marcellus"/>
                <a:sym typeface="Marcellus"/>
              </a:rPr>
              <a:t>Sigmoid Function</a:t>
            </a:r>
            <a:endParaRPr b="0" i="0" sz="2550" u="none" cap="none" strike="noStrike"/>
          </a:p>
        </p:txBody>
      </p:sp>
      <p:sp>
        <p:nvSpPr>
          <p:cNvPr id="81" name="Google Shape;81;p11"/>
          <p:cNvSpPr/>
          <p:nvPr/>
        </p:nvSpPr>
        <p:spPr>
          <a:xfrm>
            <a:off x="9889808" y="4150400"/>
            <a:ext cx="3697010" cy="2947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1428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750"/>
              <a:buFont typeface="Montserrat"/>
              <a:buNone/>
            </a:pPr>
            <a:r>
              <a:rPr b="0" i="0" lang="en-US" sz="175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σ(z) = 1/(1+e⁻ᶻ)</a:t>
            </a:r>
            <a:endParaRPr b="0" i="0" sz="1750" u="none" cap="none" strike="noStrike"/>
          </a:p>
        </p:txBody>
      </p:sp>
      <p:sp>
        <p:nvSpPr>
          <p:cNvPr id="82" name="Google Shape;82;p11"/>
          <p:cNvSpPr/>
          <p:nvPr/>
        </p:nvSpPr>
        <p:spPr>
          <a:xfrm>
            <a:off x="793790" y="4921687"/>
            <a:ext cx="6407944" cy="2556153"/>
          </a:xfrm>
          <a:prstGeom prst="roundRect">
            <a:avLst>
              <a:gd fmla="val 3727" name="adj"/>
            </a:avLst>
          </a:prstGeom>
          <a:solidFill>
            <a:srgbClr val="FFFFF4"/>
          </a:solidFill>
          <a:ln cap="flat" cmpd="sng" w="22850">
            <a:solidFill>
              <a:srgbClr val="FFE0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1"/>
          <p:cNvSpPr/>
          <p:nvPr/>
        </p:nvSpPr>
        <p:spPr>
          <a:xfrm>
            <a:off x="1043464" y="5171361"/>
            <a:ext cx="680442" cy="680442"/>
          </a:xfrm>
          <a:prstGeom prst="roundRect">
            <a:avLst>
              <a:gd fmla="val 13436980" name="adj"/>
            </a:avLst>
          </a:prstGeom>
          <a:solidFill>
            <a:srgbClr val="FF95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84" name="Google Shape;84;p1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230630" y="5358527"/>
            <a:ext cx="306110" cy="30611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1"/>
          <p:cNvSpPr/>
          <p:nvPr/>
        </p:nvSpPr>
        <p:spPr>
          <a:xfrm>
            <a:off x="1043464" y="6078617"/>
            <a:ext cx="3260646" cy="4238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9411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2550"/>
              <a:buFont typeface="Marcellus"/>
              <a:buNone/>
            </a:pPr>
            <a:r>
              <a:rPr b="0" i="0" lang="en-US" sz="2550" u="none" cap="none" strike="noStrike">
                <a:solidFill>
                  <a:srgbClr val="67534F"/>
                </a:solidFill>
                <a:latin typeface="Marcellus"/>
                <a:ea typeface="Marcellus"/>
                <a:cs typeface="Marcellus"/>
                <a:sym typeface="Marcellus"/>
              </a:rPr>
              <a:t>Probability</a:t>
            </a:r>
            <a:endParaRPr b="0" i="0" sz="2550" u="none" cap="none" strike="noStrike"/>
          </a:p>
        </p:txBody>
      </p:sp>
      <p:sp>
        <p:nvSpPr>
          <p:cNvPr id="86" name="Google Shape;86;p11"/>
          <p:cNvSpPr/>
          <p:nvPr/>
        </p:nvSpPr>
        <p:spPr>
          <a:xfrm>
            <a:off x="1043464" y="6638568"/>
            <a:ext cx="5908596" cy="2947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1428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750"/>
              <a:buFont typeface="Montserrat"/>
              <a:buNone/>
            </a:pPr>
            <a:r>
              <a:rPr b="0" i="0" lang="en-US" sz="175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Value between 0 and 1</a:t>
            </a:r>
            <a:endParaRPr b="0" i="0" sz="1750" u="none" cap="none" strike="noStrike"/>
          </a:p>
        </p:txBody>
      </p:sp>
      <p:sp>
        <p:nvSpPr>
          <p:cNvPr id="87" name="Google Shape;87;p11"/>
          <p:cNvSpPr/>
          <p:nvPr/>
        </p:nvSpPr>
        <p:spPr>
          <a:xfrm>
            <a:off x="7428548" y="4921687"/>
            <a:ext cx="6407944" cy="2556153"/>
          </a:xfrm>
          <a:prstGeom prst="roundRect">
            <a:avLst>
              <a:gd fmla="val 3727" name="adj"/>
            </a:avLst>
          </a:prstGeom>
          <a:solidFill>
            <a:srgbClr val="FFFFF4"/>
          </a:solidFill>
          <a:ln cap="flat" cmpd="sng" w="22850">
            <a:solidFill>
              <a:srgbClr val="FFE0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11"/>
          <p:cNvSpPr/>
          <p:nvPr/>
        </p:nvSpPr>
        <p:spPr>
          <a:xfrm>
            <a:off x="7678222" y="5171361"/>
            <a:ext cx="680442" cy="680442"/>
          </a:xfrm>
          <a:prstGeom prst="roundRect">
            <a:avLst>
              <a:gd fmla="val 13436980" name="adj"/>
            </a:avLst>
          </a:prstGeom>
          <a:solidFill>
            <a:srgbClr val="FF95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89" name="Google Shape;89;p1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865388" y="5358527"/>
            <a:ext cx="306110" cy="30611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1"/>
          <p:cNvSpPr/>
          <p:nvPr/>
        </p:nvSpPr>
        <p:spPr>
          <a:xfrm>
            <a:off x="7678222" y="6078617"/>
            <a:ext cx="3260646" cy="4238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9411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2550"/>
              <a:buFont typeface="Marcellus"/>
              <a:buNone/>
            </a:pPr>
            <a:r>
              <a:rPr b="0" i="0" lang="en-US" sz="2550" u="none" cap="none" strike="noStrike">
                <a:solidFill>
                  <a:srgbClr val="67534F"/>
                </a:solidFill>
                <a:latin typeface="Marcellus"/>
                <a:ea typeface="Marcellus"/>
                <a:cs typeface="Marcellus"/>
                <a:sym typeface="Marcellus"/>
              </a:rPr>
              <a:t>Threshold</a:t>
            </a:r>
            <a:endParaRPr b="0" i="0" sz="2550" u="none" cap="none" strike="noStrike"/>
          </a:p>
        </p:txBody>
      </p:sp>
      <p:sp>
        <p:nvSpPr>
          <p:cNvPr id="91" name="Google Shape;91;p11"/>
          <p:cNvSpPr/>
          <p:nvPr/>
        </p:nvSpPr>
        <p:spPr>
          <a:xfrm>
            <a:off x="7678222" y="6638568"/>
            <a:ext cx="5908596" cy="5895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1428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750"/>
              <a:buFont typeface="Montserrat"/>
              <a:buNone/>
            </a:pPr>
            <a:r>
              <a:rPr b="0" i="0" lang="en-US" sz="175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≥ 0.5 → Class 1&lt; 0.5 → Class 0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2"/>
          <p:cNvSpPr/>
          <p:nvPr/>
        </p:nvSpPr>
        <p:spPr>
          <a:xfrm>
            <a:off x="724138" y="568881"/>
            <a:ext cx="6526411" cy="6186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1081"/>
              </a:lnSpc>
              <a:spcBef>
                <a:spcPts val="0"/>
              </a:spcBef>
              <a:spcAft>
                <a:spcPts val="0"/>
              </a:spcAft>
              <a:buClr>
                <a:srgbClr val="532418"/>
              </a:buClr>
              <a:buSzPts val="3700"/>
              <a:buFont typeface="Marcellus"/>
              <a:buNone/>
            </a:pPr>
            <a:r>
              <a:rPr b="0" i="0" lang="en-US" sz="3700" u="none" cap="none" strike="noStrike">
                <a:solidFill>
                  <a:srgbClr val="532418"/>
                </a:solidFill>
                <a:latin typeface="Marcellus"/>
                <a:ea typeface="Marcellus"/>
                <a:cs typeface="Marcellus"/>
                <a:sym typeface="Marcellus"/>
              </a:rPr>
              <a:t>Simple Example: Will You Pass?</a:t>
            </a:r>
            <a:endParaRPr b="0" i="0" sz="3700" u="none" cap="none" strike="noStrike"/>
          </a:p>
        </p:txBody>
      </p:sp>
      <p:sp>
        <p:nvSpPr>
          <p:cNvPr id="98" name="Google Shape;98;p12"/>
          <p:cNvSpPr/>
          <p:nvPr/>
        </p:nvSpPr>
        <p:spPr>
          <a:xfrm>
            <a:off x="724138" y="1704618"/>
            <a:ext cx="3878699" cy="4639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357"/>
              </a:lnSpc>
              <a:spcBef>
                <a:spcPts val="0"/>
              </a:spcBef>
              <a:spcAft>
                <a:spcPts val="0"/>
              </a:spcAft>
              <a:buClr>
                <a:srgbClr val="532418"/>
              </a:buClr>
              <a:buSzPts val="2800"/>
              <a:buFont typeface="Marcellus"/>
              <a:buNone/>
            </a:pPr>
            <a:r>
              <a:rPr b="0" i="0" lang="en-US" sz="2800" u="none" cap="none" strike="noStrike">
                <a:solidFill>
                  <a:srgbClr val="532418"/>
                </a:solidFill>
                <a:latin typeface="Marcellus"/>
                <a:ea typeface="Marcellus"/>
                <a:cs typeface="Marcellus"/>
                <a:sym typeface="Marcellus"/>
              </a:rPr>
              <a:t>Predicting Exam Success</a:t>
            </a:r>
            <a:endParaRPr b="0" i="0" sz="2800" u="none" cap="none" strike="noStrike"/>
          </a:p>
        </p:txBody>
      </p:sp>
      <p:sp>
        <p:nvSpPr>
          <p:cNvPr id="99" name="Google Shape;99;p12"/>
          <p:cNvSpPr/>
          <p:nvPr/>
        </p:nvSpPr>
        <p:spPr>
          <a:xfrm>
            <a:off x="724138" y="2375416"/>
            <a:ext cx="6338649" cy="5379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600"/>
              <a:buFont typeface="Montserrat"/>
              <a:buNone/>
            </a:pPr>
            <a:r>
              <a:rPr b="0" i="0" lang="en-US" sz="160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Imagine you're predicting whether a student will </a:t>
            </a:r>
            <a:r>
              <a:rPr b="0" i="0" lang="en-US" sz="1600" u="none" cap="none" strike="noStrike">
                <a:solidFill>
                  <a:srgbClr val="FF954F"/>
                </a:solidFill>
                <a:latin typeface="Montserrat"/>
                <a:ea typeface="Montserrat"/>
                <a:cs typeface="Montserrat"/>
                <a:sym typeface="Montserrat"/>
              </a:rPr>
              <a:t>pass or fail</a:t>
            </a:r>
            <a:r>
              <a:rPr b="0" i="0" lang="en-US" sz="160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 based on hours studied.</a:t>
            </a:r>
            <a:endParaRPr b="0" i="0" sz="1600" u="none" cap="none" strike="noStrike"/>
          </a:p>
        </p:txBody>
      </p:sp>
      <p:sp>
        <p:nvSpPr>
          <p:cNvPr id="100" name="Google Shape;100;p12"/>
          <p:cNvSpPr/>
          <p:nvPr/>
        </p:nvSpPr>
        <p:spPr>
          <a:xfrm>
            <a:off x="724138" y="3099435"/>
            <a:ext cx="6338649" cy="2689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600"/>
              <a:buFont typeface="Montserrat"/>
              <a:buChar char="•"/>
            </a:pPr>
            <a:r>
              <a:rPr b="0" i="0" lang="en-US" sz="160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More hours studied → higher probability of passing</a:t>
            </a:r>
            <a:endParaRPr b="0" i="0" sz="1600" u="none" cap="none" strike="noStrike"/>
          </a:p>
        </p:txBody>
      </p:sp>
      <p:sp>
        <p:nvSpPr>
          <p:cNvPr id="101" name="Google Shape;101;p12"/>
          <p:cNvSpPr/>
          <p:nvPr/>
        </p:nvSpPr>
        <p:spPr>
          <a:xfrm>
            <a:off x="724138" y="3440787"/>
            <a:ext cx="6338649" cy="5379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600"/>
              <a:buFont typeface="Montserrat"/>
              <a:buChar char="•"/>
            </a:pPr>
            <a:r>
              <a:rPr b="0" i="0" lang="en-US" sz="160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Logistic regression learns the relationship between study time and success</a:t>
            </a:r>
            <a:endParaRPr b="0" i="0" sz="1600" u="none" cap="none" strike="noStrike"/>
          </a:p>
        </p:txBody>
      </p:sp>
      <p:sp>
        <p:nvSpPr>
          <p:cNvPr id="102" name="Google Shape;102;p12"/>
          <p:cNvSpPr/>
          <p:nvPr/>
        </p:nvSpPr>
        <p:spPr>
          <a:xfrm>
            <a:off x="724138" y="4051102"/>
            <a:ext cx="6338649" cy="2689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600"/>
              <a:buFont typeface="Montserrat"/>
              <a:buChar char="•"/>
            </a:pPr>
            <a:r>
              <a:rPr b="0" i="0" lang="en-US" sz="160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We'll demonstrate this live in Colab with real code</a:t>
            </a:r>
            <a:endParaRPr b="0" i="0" sz="1600" u="none" cap="none" strike="noStrike"/>
          </a:p>
        </p:txBody>
      </p:sp>
      <p:sp>
        <p:nvSpPr>
          <p:cNvPr id="103" name="Google Shape;103;p12"/>
          <p:cNvSpPr/>
          <p:nvPr/>
        </p:nvSpPr>
        <p:spPr>
          <a:xfrm>
            <a:off x="724138" y="4552712"/>
            <a:ext cx="6338649" cy="1623774"/>
          </a:xfrm>
          <a:prstGeom prst="roundRect">
            <a:avLst>
              <a:gd fmla="val 5352" name="adj"/>
            </a:avLst>
          </a:prstGeom>
          <a:solidFill>
            <a:srgbClr val="FFD1B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04" name="Google Shape;104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30950" y="4835962"/>
            <a:ext cx="258604" cy="206812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2"/>
          <p:cNvSpPr/>
          <p:nvPr/>
        </p:nvSpPr>
        <p:spPr>
          <a:xfrm>
            <a:off x="1396365" y="4811197"/>
            <a:ext cx="5459611" cy="10758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Montserrat"/>
              <a:buNone/>
            </a:pPr>
            <a:r>
              <a:rPr b="1" i="0" lang="en-US" sz="1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Key Insight:</a:t>
            </a:r>
            <a:r>
              <a:rPr b="0" i="0" lang="en-US" sz="1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Logistic regression is just linear regression wrapped with a sigmoid function. It gives you probability-based decisions without unnecessary complexity.</a:t>
            </a:r>
            <a:endParaRPr b="0" i="0" sz="1600" u="none" cap="none" strike="noStrike"/>
          </a:p>
        </p:txBody>
      </p:sp>
      <p:pic>
        <p:nvPicPr>
          <p:cNvPr descr="preencoded.png" id="106" name="Google Shape;106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75233" y="1730454"/>
            <a:ext cx="6338649" cy="6338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